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9144000"/>
  <p:notesSz cx="6858000" cy="9144000"/>
  <p:embeddedFontLst>
    <p:embeddedFont>
      <p:font typeface="Arial Black"/>
      <p:regular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ArialBlack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t/>
            </a:r>
            <a:endParaRPr/>
          </a:p>
        </p:txBody>
      </p:sp>
      <p:sp>
        <p:nvSpPr>
          <p:cNvPr id="86" name="Google Shape;86;p13"/>
          <p:cNvSpPr/>
          <p:nvPr/>
        </p:nvSpPr>
        <p:spPr>
          <a:xfrm>
            <a:off x="228600" y="228600"/>
            <a:ext cx="8610600" cy="6400800"/>
          </a:xfrm>
          <a:prstGeom prst="rect">
            <a:avLst/>
          </a:prstGeom>
          <a:solidFill>
            <a:srgbClr val="17365D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685800" y="1589314"/>
            <a:ext cx="7772400" cy="50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4000"/>
              <a:buFont typeface="Arial"/>
              <a:buChar char="•"/>
            </a:pPr>
            <a:r>
              <a:rPr b="0" i="0" lang="en-US" sz="40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Stay inside the boundary.</a:t>
            </a:r>
            <a:endParaRPr b="0" i="0" sz="40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4000"/>
              <a:buFont typeface="Arial"/>
              <a:buChar char="•"/>
            </a:pPr>
            <a:r>
              <a:rPr b="0" i="0" lang="en-US" sz="40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Use the grid lines to keep your content aligned.</a:t>
            </a:r>
            <a:endParaRPr/>
          </a:p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4000"/>
              <a:buFont typeface="Arial"/>
              <a:buChar char="•"/>
            </a:pPr>
            <a:r>
              <a:rPr b="0" i="0" lang="en-US" sz="40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Keep your style consistent. across the whole presentation.</a:t>
            </a:r>
            <a:endParaRPr/>
          </a:p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4000"/>
              <a:buFont typeface="Arial"/>
              <a:buChar char="•"/>
            </a:pPr>
            <a:r>
              <a:rPr b="0" i="0" lang="en-US" sz="40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Use animation sparingly.</a:t>
            </a:r>
            <a:endParaRPr/>
          </a:p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4000"/>
              <a:buFont typeface="Arial"/>
              <a:buChar char="•"/>
            </a:pPr>
            <a:r>
              <a:rPr b="0" i="0" lang="en-US" sz="40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Show, don’t just tell.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657600" y="665984"/>
            <a:ext cx="18288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E36C09"/>
                </a:solidFill>
                <a:latin typeface="Arial Black"/>
                <a:ea typeface="Arial Black"/>
                <a:cs typeface="Arial Black"/>
                <a:sym typeface="Arial Black"/>
              </a:rPr>
              <a:t>Do’s</a:t>
            </a:r>
            <a:endParaRPr sz="5400">
              <a:solidFill>
                <a:srgbClr val="E36C09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4" name="Google Shape;94;p1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t/>
            </a:r>
            <a:endParaRPr/>
          </a:p>
        </p:txBody>
      </p:sp>
      <p:sp>
        <p:nvSpPr>
          <p:cNvPr id="95" name="Google Shape;95;p14"/>
          <p:cNvSpPr/>
          <p:nvPr/>
        </p:nvSpPr>
        <p:spPr>
          <a:xfrm>
            <a:off x="228600" y="228600"/>
            <a:ext cx="8610600" cy="6400800"/>
          </a:xfrm>
          <a:prstGeom prst="rect">
            <a:avLst/>
          </a:prstGeom>
          <a:solidFill>
            <a:srgbClr val="17365D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3629025" y="2928924"/>
            <a:ext cx="18096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Author</a:t>
            </a:r>
            <a:endParaRPr sz="4000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3629025" y="1219200"/>
            <a:ext cx="2057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E36C09"/>
                </a:solidFill>
                <a:latin typeface="Arial Black"/>
                <a:ea typeface="Arial Black"/>
                <a:cs typeface="Arial Black"/>
                <a:sym typeface="Arial Black"/>
              </a:rPr>
              <a:t>Title</a:t>
            </a:r>
            <a:endParaRPr sz="5400">
              <a:solidFill>
                <a:srgbClr val="E36C09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1524000" y="3707577"/>
            <a:ext cx="6096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Organization/ Department</a:t>
            </a:r>
            <a:endParaRPr sz="4000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2278289" y="4415463"/>
            <a:ext cx="45873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Occasion and date</a:t>
            </a:r>
            <a:endParaRPr sz="4000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2628900" y="5123349"/>
            <a:ext cx="3886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Funding agency </a:t>
            </a:r>
            <a:endParaRPr sz="4000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1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t/>
            </a:r>
            <a:endParaRPr/>
          </a:p>
        </p:txBody>
      </p:sp>
      <p:sp>
        <p:nvSpPr>
          <p:cNvPr id="107" name="Google Shape;107;p15"/>
          <p:cNvSpPr/>
          <p:nvPr/>
        </p:nvSpPr>
        <p:spPr>
          <a:xfrm>
            <a:off x="228600" y="228600"/>
            <a:ext cx="8610600" cy="6400800"/>
          </a:xfrm>
          <a:prstGeom prst="rect">
            <a:avLst/>
          </a:prstGeom>
          <a:solidFill>
            <a:srgbClr val="17365D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1047750" y="1167705"/>
            <a:ext cx="70866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E36C09"/>
                </a:solidFill>
                <a:latin typeface="Arial Black"/>
                <a:ea typeface="Arial Black"/>
                <a:cs typeface="Arial Black"/>
                <a:sym typeface="Arial Black"/>
              </a:rPr>
              <a:t>Outline of the talk</a:t>
            </a:r>
            <a:endParaRPr sz="5400">
              <a:solidFill>
                <a:srgbClr val="E36C09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p15"/>
          <p:cNvSpPr txBox="1"/>
          <p:nvPr/>
        </p:nvSpPr>
        <p:spPr>
          <a:xfrm>
            <a:off x="704850" y="2667000"/>
            <a:ext cx="7600950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List all that you promise to show using your data.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5" name="Google Shape;115;p1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t/>
            </a:r>
            <a:endParaRPr/>
          </a:p>
        </p:txBody>
      </p:sp>
      <p:sp>
        <p:nvSpPr>
          <p:cNvPr id="116" name="Google Shape;116;p16"/>
          <p:cNvSpPr/>
          <p:nvPr/>
        </p:nvSpPr>
        <p:spPr>
          <a:xfrm>
            <a:off x="228600" y="228600"/>
            <a:ext cx="8610600" cy="6400800"/>
          </a:xfrm>
          <a:prstGeom prst="rect">
            <a:avLst/>
          </a:prstGeom>
          <a:solidFill>
            <a:srgbClr val="17365D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6"/>
          <p:cNvSpPr txBox="1"/>
          <p:nvPr/>
        </p:nvSpPr>
        <p:spPr>
          <a:xfrm>
            <a:off x="2124075" y="1167705"/>
            <a:ext cx="489585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E36C09"/>
                </a:solidFill>
                <a:latin typeface="Arial Black"/>
                <a:ea typeface="Arial Black"/>
                <a:cs typeface="Arial Black"/>
                <a:sym typeface="Arial Black"/>
              </a:rPr>
              <a:t>Introduction</a:t>
            </a:r>
            <a:endParaRPr sz="5400">
              <a:solidFill>
                <a:srgbClr val="E36C09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704850" y="2667000"/>
            <a:ext cx="7772400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Lay out the fundamental material required to understand your work in the most direct way possible. 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4" name="Google Shape;124;p17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t/>
            </a:r>
            <a:endParaRPr/>
          </a:p>
        </p:txBody>
      </p:sp>
      <p:sp>
        <p:nvSpPr>
          <p:cNvPr id="125" name="Google Shape;125;p17"/>
          <p:cNvSpPr/>
          <p:nvPr/>
        </p:nvSpPr>
        <p:spPr>
          <a:xfrm>
            <a:off x="228600" y="228600"/>
            <a:ext cx="8610600" cy="6400800"/>
          </a:xfrm>
          <a:prstGeom prst="rect">
            <a:avLst/>
          </a:prstGeom>
          <a:solidFill>
            <a:srgbClr val="17365D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7"/>
          <p:cNvSpPr txBox="1"/>
          <p:nvPr/>
        </p:nvSpPr>
        <p:spPr>
          <a:xfrm>
            <a:off x="819150" y="457200"/>
            <a:ext cx="75438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E36C09"/>
                </a:solidFill>
                <a:latin typeface="Arial Black"/>
                <a:ea typeface="Arial Black"/>
                <a:cs typeface="Arial Black"/>
                <a:sym typeface="Arial Black"/>
              </a:rPr>
              <a:t>Rest of the content</a:t>
            </a:r>
            <a:endParaRPr sz="5400">
              <a:solidFill>
                <a:srgbClr val="E36C09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27" name="Google Shape;127;p17"/>
          <p:cNvSpPr txBox="1"/>
          <p:nvPr/>
        </p:nvSpPr>
        <p:spPr>
          <a:xfrm>
            <a:off x="533400" y="1406069"/>
            <a:ext cx="8077200" cy="50167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Fill each slide with one “This is how it works“ idea in simple, concise and definite language.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Make each slide focused only on </a:t>
            </a:r>
            <a:r>
              <a:rPr b="1" lang="en-US" sz="4000" u="sng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one</a:t>
            </a:r>
            <a:r>
              <a:rPr lang="en-US" sz="4000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 take-away point for the audience.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u="sng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Tip:</a:t>
            </a:r>
            <a:r>
              <a:rPr lang="en-US" sz="4000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 Writing the take-away point before making the slide!</a:t>
            </a:r>
            <a:endParaRPr sz="4000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3" name="Google Shape;133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t/>
            </a:r>
            <a:endParaRPr/>
          </a:p>
        </p:txBody>
      </p:sp>
      <p:sp>
        <p:nvSpPr>
          <p:cNvPr id="134" name="Google Shape;134;p18"/>
          <p:cNvSpPr/>
          <p:nvPr/>
        </p:nvSpPr>
        <p:spPr>
          <a:xfrm>
            <a:off x="228600" y="228600"/>
            <a:ext cx="8610600" cy="6400800"/>
          </a:xfrm>
          <a:prstGeom prst="rect">
            <a:avLst/>
          </a:prstGeom>
          <a:solidFill>
            <a:srgbClr val="17365D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8"/>
          <p:cNvSpPr txBox="1"/>
          <p:nvPr/>
        </p:nvSpPr>
        <p:spPr>
          <a:xfrm>
            <a:off x="2362200" y="1371600"/>
            <a:ext cx="43434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E36C09"/>
                </a:solidFill>
                <a:latin typeface="Arial Black"/>
                <a:ea typeface="Arial Black"/>
                <a:cs typeface="Arial Black"/>
                <a:sym typeface="Arial Black"/>
              </a:rPr>
              <a:t>Conclusion</a:t>
            </a:r>
            <a:endParaRPr sz="5400">
              <a:solidFill>
                <a:srgbClr val="E36C09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36" name="Google Shape;136;p18"/>
          <p:cNvSpPr txBox="1"/>
          <p:nvPr/>
        </p:nvSpPr>
        <p:spPr>
          <a:xfrm>
            <a:off x="723900" y="2667000"/>
            <a:ext cx="7772400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Revise the most important details of the promise you made in your outline slide.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2" name="Google Shape;142;p1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t/>
            </a:r>
            <a:endParaRPr/>
          </a:p>
        </p:txBody>
      </p:sp>
      <p:sp>
        <p:nvSpPr>
          <p:cNvPr id="143" name="Google Shape;143;p19"/>
          <p:cNvSpPr/>
          <p:nvPr/>
        </p:nvSpPr>
        <p:spPr>
          <a:xfrm>
            <a:off x="228600" y="228600"/>
            <a:ext cx="8610600" cy="6400800"/>
          </a:xfrm>
          <a:prstGeom prst="rect">
            <a:avLst/>
          </a:prstGeom>
          <a:solidFill>
            <a:srgbClr val="17365D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9"/>
          <p:cNvSpPr txBox="1"/>
          <p:nvPr/>
        </p:nvSpPr>
        <p:spPr>
          <a:xfrm>
            <a:off x="2476500" y="2050522"/>
            <a:ext cx="4191000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E36C09"/>
                </a:solidFill>
                <a:latin typeface="Arial Black"/>
                <a:ea typeface="Arial Black"/>
                <a:cs typeface="Arial Black"/>
                <a:sym typeface="Arial Black"/>
              </a:rPr>
              <a:t>Thank you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E36C09"/>
                </a:solidFill>
                <a:latin typeface="Arial Black"/>
                <a:ea typeface="Arial Black"/>
                <a:cs typeface="Arial Black"/>
                <a:sym typeface="Arial Black"/>
              </a:rPr>
              <a:t> for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E36C09"/>
                </a:solidFill>
                <a:latin typeface="Arial Black"/>
                <a:ea typeface="Arial Black"/>
                <a:cs typeface="Arial Black"/>
                <a:sym typeface="Arial Black"/>
              </a:rPr>
              <a:t> your time!</a:t>
            </a:r>
            <a:endParaRPr sz="5400">
              <a:solidFill>
                <a:srgbClr val="E36C09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